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373" r:id="rId3"/>
    <p:sldId id="352" r:id="rId4"/>
    <p:sldId id="360" r:id="rId5"/>
    <p:sldId id="379" r:id="rId6"/>
    <p:sldId id="362" r:id="rId7"/>
    <p:sldId id="374" r:id="rId8"/>
    <p:sldId id="375" r:id="rId9"/>
    <p:sldId id="363" r:id="rId10"/>
    <p:sldId id="371" r:id="rId11"/>
    <p:sldId id="343" r:id="rId12"/>
    <p:sldId id="369" r:id="rId13"/>
    <p:sldId id="344" r:id="rId14"/>
    <p:sldId id="347" r:id="rId15"/>
    <p:sldId id="355" r:id="rId16"/>
    <p:sldId id="356" r:id="rId17"/>
    <p:sldId id="357" r:id="rId18"/>
    <p:sldId id="358" r:id="rId19"/>
    <p:sldId id="361" r:id="rId20"/>
    <p:sldId id="364" r:id="rId21"/>
    <p:sldId id="366" r:id="rId22"/>
    <p:sldId id="367" r:id="rId23"/>
    <p:sldId id="368" r:id="rId24"/>
    <p:sldId id="370" r:id="rId25"/>
    <p:sldId id="376" r:id="rId26"/>
    <p:sldId id="377" r:id="rId27"/>
    <p:sldId id="37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1" d="100"/>
          <a:sy n="61" d="100"/>
        </p:scale>
        <p:origin x="847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B0733D-ED1F-4117-A174-55B38AC27348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2323FB-12FA-4117-8B27-6B23814B9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02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48B68-2025-4E81-BE51-28363D5C59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0002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912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46639-E415-41BD-BB4E-0085BA32E2D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671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48B68-2025-4E81-BE51-28363D5C59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72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FFFDE3-A12E-452D-8C66-9AE6442316A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6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67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251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48B68-2025-4E81-BE51-28363D5C59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40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48B68-2025-4E81-BE51-28363D5C59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797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93F27E-4B01-A040-84B0-6A61FDCEAAF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356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171D7-46F6-44B9-982C-99A73D9F32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4AC438-AA97-465A-9128-EBD7015D6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1CA38-DDCC-4499-AABA-A352E85EF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F98FF-91BF-471B-96F6-0A932DC5E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89DC4-2961-4B4E-B067-F0376151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26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3779A-E4E9-4BE3-B09C-5294DE62D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94FB5E-1628-4C8C-A8D6-0FCD2A5A67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9EBA5-91EA-4354-8511-868C5F3F5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31AD7-7960-4EB4-973F-FD99EA23D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071E2-289A-4904-A53A-966F5C784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55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84F222-C310-4D7B-A1AD-9FAAB90088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F89120-FAAC-484A-9A37-F803B55F50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E958F-6048-45F3-A25D-5B0357CD2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8F183-6E3F-4AC5-A7AC-1D9C4C1CF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520B0-2814-4685-AFB0-8C10F9F12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34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DB161-BFD1-484C-954C-2C52FB78B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81C9C-1E46-43DC-ACB0-9C690E754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5708B-EB53-4E83-9D5D-2F1C24718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0AD5B-E22C-4ABC-AD9E-1D996462F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884DB-3EA6-40C9-BDAB-017FDE74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329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34F28-5C76-4EE6-9379-DDFF5532E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2F05A-7D5D-4CE4-809B-8BF23394C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6BBCD-4FD5-410A-9AC4-9FEFB381D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034F4-764E-4B80-B359-6C97290A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95D2F-BC68-438E-A1EC-33154EA0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774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A6E3D-0E2F-433A-A507-50500D738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02791-405D-4AD3-9F82-E829834A74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AADD64-F630-4497-BD4E-B6268F72A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D0384F-7934-4FB6-9C7C-0FB31E5D9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EF3A1-D384-49BC-851A-B4DF4B66D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128CFD-76C7-40E2-B009-7ECB439E9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21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AAB9B-F774-440F-87C6-5A7C53AB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5AF13-92FE-4EB2-8BBD-715ABE603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DA479E-3685-4D40-B891-71E9C992DC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CCF612-FA63-49AA-94F4-538F5E3E90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4801CE-9307-4B1E-A2BF-C4AFD98AA8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820C5-267C-475D-8A15-E01DC7A2F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45DCA4-8C95-474C-971D-71DAF13EE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291A5F-CB5E-4160-A44C-9F02FE9BF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07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9E72A-1153-48EF-8CED-837CA4C1E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F8CF5F-8186-4056-81F9-39D79CD14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C9A20D-E5F4-4310-8103-AB3758BF5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0B5DDB-4466-4498-A5DC-97514C207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9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35CDB8-CDF2-4D19-B20B-AC9354CD7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C9B847-AF4B-4B48-998E-9BE7E8C35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B30F8-BE43-4691-A9AE-1C79B9CD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30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86B00-5511-44CB-9BBC-3A1396F90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6BCE5-A0FC-48EE-880A-E8C6B017C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EDD0B8-0752-4B60-AAF3-A34237E0C3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0BC487-DDFE-4E12-94F5-9FC41278C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47B40-12E0-4CF0-9A64-5FA70E98E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D14BB-EEFD-4159-9ABD-1FADFCAC9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19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482E8-74BA-4EF7-A7EE-7FF0A1B40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ABE7D7-B412-443F-B6C9-1AE52791DA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D768E7-070C-4841-9905-CD0D8115DE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DEDDE-157F-43B4-88AC-15DB367F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31E2D-D019-436F-AAA5-00AF6FCC0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213428-E3E5-4BCD-B544-F87B34E39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1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D18234-78F5-436A-B6E2-E0809186B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40B98-D227-4413-8A67-568E26643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5C947-26C4-4F62-9A40-F32344CF17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552BFF-E4FF-4FDB-81C6-E7A9C4B9C999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B6785-3B43-48E4-BA3A-3C8A0B095B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8AA33-7BA3-443F-9C0D-431D69A5E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56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jpe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jpeg"/><Relationship Id="rId5" Type="http://schemas.openxmlformats.org/officeDocument/2006/relationships/image" Target="../media/image17.png"/><Relationship Id="rId10" Type="http://schemas.openxmlformats.org/officeDocument/2006/relationships/image" Target="../media/image22.jpeg"/><Relationship Id="rId4" Type="http://schemas.openxmlformats.org/officeDocument/2006/relationships/image" Target="../media/image16.png"/><Relationship Id="rId9" Type="http://schemas.openxmlformats.org/officeDocument/2006/relationships/image" Target="../media/image21.jpeg"/><Relationship Id="rId1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907EF0-6BC1-4A67-8726-8F8A712BDBEF}"/>
              </a:ext>
            </a:extLst>
          </p:cNvPr>
          <p:cNvSpPr txBox="1"/>
          <p:nvPr/>
        </p:nvSpPr>
        <p:spPr>
          <a:xfrm>
            <a:off x="938328" y="1355427"/>
            <a:ext cx="10124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Measuring the microbiome in industrial and academic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settings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77568-3EFB-445D-A3C9-57D8026F6398}"/>
              </a:ext>
            </a:extLst>
          </p:cNvPr>
          <p:cNvSpPr txBox="1"/>
          <p:nvPr/>
        </p:nvSpPr>
        <p:spPr>
          <a:xfrm>
            <a:off x="2023589" y="3301326"/>
            <a:ext cx="743985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		    Anthony Fodor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Department of Bioinformatics and Genomics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		    UNC Charlotte</a:t>
            </a:r>
          </a:p>
        </p:txBody>
      </p:sp>
    </p:spTree>
    <p:extLst>
      <p:ext uri="{BB962C8B-B14F-4D97-AF65-F5344CB8AC3E}">
        <p14:creationId xmlns:p14="http://schemas.microsoft.com/office/powerpoint/2010/main" val="293052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AB7697-D1F8-47AB-BE99-43CD8CB52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491" y="558800"/>
            <a:ext cx="6990829" cy="56367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8CCF9CE-CCA7-4FAB-BCEC-2E99BC73F41F}"/>
              </a:ext>
            </a:extLst>
          </p:cNvPr>
          <p:cNvSpPr/>
          <p:nvPr/>
        </p:nvSpPr>
        <p:spPr>
          <a:xfrm>
            <a:off x="330200" y="6336437"/>
            <a:ext cx="127660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An Aberrant Microbiota is not Strongly Associated with Incidental Colonic Diverticulosis  </a:t>
            </a:r>
            <a:r>
              <a:rPr lang="en-US" sz="1200" dirty="0" err="1"/>
              <a:t>Roshonda</a:t>
            </a:r>
            <a:r>
              <a:rPr lang="en-US" sz="1200" dirty="0"/>
              <a:t> B. Jones, Anthony A. Fodor, Anne F. Peery, Matthew C. B. </a:t>
            </a:r>
            <a:r>
              <a:rPr lang="en-US" sz="1200" dirty="0" err="1"/>
              <a:t>Tsilimigras</a:t>
            </a:r>
            <a:r>
              <a:rPr lang="en-US" sz="1200" dirty="0"/>
              <a:t>, Kathryn </a:t>
            </a:r>
            <a:r>
              <a:rPr lang="en-US" sz="1200" dirty="0" err="1"/>
              <a:t>Winglee</a:t>
            </a:r>
            <a:r>
              <a:rPr lang="en-US" sz="1200" dirty="0"/>
              <a:t>, Amber </a:t>
            </a:r>
            <a:r>
              <a:rPr lang="en-US" sz="1200" dirty="0" err="1"/>
              <a:t>McCoy,Michael</a:t>
            </a:r>
            <a:r>
              <a:rPr lang="en-US" sz="1200" dirty="0"/>
              <a:t> </a:t>
            </a:r>
            <a:r>
              <a:rPr lang="en-US" sz="1200" dirty="0" err="1"/>
              <a:t>Sioda</a:t>
            </a:r>
            <a:r>
              <a:rPr lang="en-US" sz="1200" dirty="0"/>
              <a:t> ,Robert S. Sandler, Temitope O. Keku2.  In revision.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A4730-251F-4D08-AD90-7F0871999A6E}"/>
              </a:ext>
            </a:extLst>
          </p:cNvPr>
          <p:cNvSpPr txBox="1"/>
          <p:nvPr/>
        </p:nvSpPr>
        <p:spPr>
          <a:xfrm>
            <a:off x="2595880" y="167640"/>
            <a:ext cx="7448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 case-control study in Colonic Diverticulosis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08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38203" y="-47497"/>
            <a:ext cx="8340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metagenomics pipeline consists of many, sometimes difficult to justify, choices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8758" y="2648209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sequencing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38454" y="3061221"/>
            <a:ext cx="8313" cy="974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21281" y="2968567"/>
            <a:ext cx="571502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Merged paired ends?  With what parameters?</a:t>
            </a:r>
          </a:p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Qual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score filter?  With what parameters?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Filter against database of known sequences?  With what parameters?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Chimera check?  Which algorithm?  With what parameters?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Sufficient sequencing depth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  Remove unique sequences?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7403" y="4071271"/>
            <a:ext cx="2404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Classification/clustering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912493" y="4519908"/>
            <a:ext cx="8545" cy="1001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038840" y="4420002"/>
            <a:ext cx="5445722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Reference database or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denovo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OTUs?  Or something in between?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algorithm (RDP, kraken,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greengenes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uparse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What database?  With what parameters?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 sequences microbial?  From the expected tissue?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they just kit microbes?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9798" y="5565588"/>
            <a:ext cx="1505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2410" y="1411195"/>
            <a:ext cx="1608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DNA extraction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956664" y="1776712"/>
            <a:ext cx="0" cy="1025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16104" y="1757552"/>
            <a:ext cx="39356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extraction kit/protocol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sequencing platform?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 genome or 16S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  If 16S, which primers?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895309" y="5978595"/>
            <a:ext cx="1" cy="705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21281" y="5945597"/>
            <a:ext cx="56957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Simple proportions?  Rarefication (with what depth?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single rarefication vs. average).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Balance trees?  Ratio space?  Geometric Mean based normalization?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895309" y="6828315"/>
            <a:ext cx="5814250" cy="10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709559" y="321835"/>
            <a:ext cx="0" cy="6516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760057" y="332515"/>
            <a:ext cx="353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172697" y="178134"/>
            <a:ext cx="3486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Visualization and statistical analysis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493786" y="477568"/>
            <a:ext cx="460571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diversity metrics?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Log-transform data?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Parametric or non-parametric tests?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Simple linear models?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Mixed models?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Zero-inflated models?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Negative-binomial based models?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Correction for multiple hypothesis testing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Remove rare taxa?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sequencing depth as a confounder.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potential biological confounders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(e.g. cage in mouse experiments; drugs in 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surveys)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Supervised classification to build predictive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models?  Cross-fold validation?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Random Forest classifiers?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Reproducibility across cohorts and datasets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generated by different labs?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Ordination?</a:t>
            </a:r>
          </a:p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Unifrac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weighted or un-weighted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PcOA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  With what distance metric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(Bray-Curtis?)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Multi-page, multi-factorial visualizations?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16682" y="91054"/>
            <a:ext cx="2087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Experimental design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20194" y="369520"/>
            <a:ext cx="3627916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Size (# of cages not just # of mice)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Properly consented cohorts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Capture of confounding variables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Sufficient variation across space and time 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and Positive controls</a:t>
            </a:r>
            <a:endParaRPr lang="en-US" sz="1400" dirty="0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990311" y="504070"/>
            <a:ext cx="0" cy="1011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30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16" y="697021"/>
            <a:ext cx="10851217" cy="328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21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736123-6C92-48DC-97CA-48BC67D447CA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46150" y="459434"/>
            <a:ext cx="9124760" cy="2202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1461743" y="492093"/>
            <a:ext cx="505785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lab is hiring: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Research Assistant Professor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Post-doctoral fellows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graduate students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Contact: 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afodor@uncc.edu</a:t>
            </a:r>
          </a:p>
        </p:txBody>
      </p:sp>
      <p:pic>
        <p:nvPicPr>
          <p:cNvPr id="1028" name="Picture 4" descr="Image result for charlotte">
            <a:extLst>
              <a:ext uri="{FF2B5EF4-FFF2-40B4-BE49-F238E27FC236}">
                <a16:creationId xmlns:a16="http://schemas.microsoft.com/office/drawing/2014/main" id="{571A9C1F-4B88-4022-A243-6812A5758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71" y="3848102"/>
            <a:ext cx="10580409" cy="254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0B8FF9-A3D1-4CE8-9771-608B4BD0DD52}"/>
              </a:ext>
            </a:extLst>
          </p:cNvPr>
          <p:cNvSpPr txBox="1"/>
          <p:nvPr/>
        </p:nvSpPr>
        <p:spPr>
          <a:xfrm>
            <a:off x="10548270" y="6588579"/>
            <a:ext cx="14462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Image: www.tierpoint.com</a:t>
            </a:r>
          </a:p>
        </p:txBody>
      </p:sp>
    </p:spTree>
    <p:extLst>
      <p:ext uri="{BB962C8B-B14F-4D97-AF65-F5344CB8AC3E}">
        <p14:creationId xmlns:p14="http://schemas.microsoft.com/office/powerpoint/2010/main" val="300588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4699318" y="152401"/>
            <a:ext cx="173797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Acknowledgements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5638801"/>
            <a:ext cx="4251325" cy="884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406401" y="501255"/>
            <a:ext cx="1944763" cy="1945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UNC-Chapel Hill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Janelle </a:t>
            </a:r>
            <a:r>
              <a:rPr lang="en-US" sz="1400" dirty="0" smtClean="0">
                <a:latin typeface="Arial"/>
                <a:cs typeface="Arial"/>
              </a:rPr>
              <a:t>Arthur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smtClean="0">
                <a:latin typeface="Arial"/>
                <a:cs typeface="Arial"/>
              </a:rPr>
              <a:t>Ian Carroll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Annie Green Howard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Marcus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Muhlbauer</a:t>
            </a: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Penny Gordon-Larsen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Jonathan Hansen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Temitope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Keku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4724401"/>
            <a:ext cx="2914651" cy="735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2934072" y="493321"/>
            <a:ext cx="1587294" cy="1945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UNC-Charlotte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err="1">
                <a:latin typeface="Arial"/>
                <a:cs typeface="Arial"/>
              </a:rPr>
              <a:t>Roshonda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Barner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err="1">
                <a:latin typeface="Arial"/>
                <a:cs typeface="Arial"/>
              </a:rPr>
              <a:t>Ra’ad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Gharaibeh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Cynthia </a:t>
            </a:r>
            <a:r>
              <a:rPr lang="en-US" sz="1400" dirty="0" err="1">
                <a:latin typeface="Arial"/>
                <a:cs typeface="Arial"/>
              </a:rPr>
              <a:t>Gibas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Jon McCafferty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Michael </a:t>
            </a:r>
            <a:r>
              <a:rPr lang="en-US" sz="1400" dirty="0" err="1">
                <a:latin typeface="Arial"/>
                <a:cs typeface="Arial"/>
              </a:rPr>
              <a:t>Sioda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Kathryn </a:t>
            </a:r>
            <a:r>
              <a:rPr lang="en-US" sz="1400" dirty="0" err="1">
                <a:latin typeface="Arial"/>
                <a:cs typeface="Arial"/>
              </a:rPr>
              <a:t>Winglee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Matthew Brown</a:t>
            </a:r>
          </a:p>
        </p:txBody>
      </p:sp>
      <p:sp>
        <p:nvSpPr>
          <p:cNvPr id="15" name="TextBox 10"/>
          <p:cNvSpPr txBox="1">
            <a:spLocks noChangeArrowheads="1"/>
          </p:cNvSpPr>
          <p:nvPr/>
        </p:nvSpPr>
        <p:spPr bwMode="auto">
          <a:xfrm>
            <a:off x="5292156" y="457200"/>
            <a:ext cx="14093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UF- Gainesville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Christian </a:t>
            </a:r>
            <a:r>
              <a:rPr lang="en-US" sz="1400" dirty="0" err="1">
                <a:latin typeface="Arial"/>
                <a:cs typeface="Arial"/>
              </a:rPr>
              <a:t>Jobin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6322" name="AutoShape 2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/>
          </a:p>
        </p:txBody>
      </p:sp>
      <p:sp>
        <p:nvSpPr>
          <p:cNvPr id="56324" name="AutoShape 4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/>
          </a:p>
        </p:txBody>
      </p:sp>
      <p:sp>
        <p:nvSpPr>
          <p:cNvPr id="56326" name="AutoShape 6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/>
          </a:p>
        </p:txBody>
      </p:sp>
      <p:pic>
        <p:nvPicPr>
          <p:cNvPr id="5632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763001" y="5105402"/>
            <a:ext cx="140470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8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0" y="4800600"/>
            <a:ext cx="2057400" cy="1467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8" descr="Raad Gharaibeh, Ph.D.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34335" y="3352800"/>
            <a:ext cx="1219200" cy="1456944"/>
          </a:xfrm>
          <a:prstGeom prst="rect">
            <a:avLst/>
          </a:prstGeom>
          <a:noFill/>
        </p:spPr>
      </p:pic>
      <p:sp>
        <p:nvSpPr>
          <p:cNvPr id="18" name="Rectangle 17"/>
          <p:cNvSpPr/>
          <p:nvPr/>
        </p:nvSpPr>
        <p:spPr>
          <a:xfrm>
            <a:off x="1524000" y="2971802"/>
            <a:ext cx="1497526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Raad</a:t>
            </a:r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Gharaibeh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129737" y="2981189"/>
            <a:ext cx="1428761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Jon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McCafferty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415496" y="3465279"/>
            <a:ext cx="850808" cy="1131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4" descr="Janelle C. Arthur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539696" y="3312881"/>
            <a:ext cx="1295400" cy="1295399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 flipH="1">
            <a:off x="6463498" y="2981190"/>
            <a:ext cx="234555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Janelle Arthur</a:t>
            </a:r>
          </a:p>
        </p:txBody>
      </p:sp>
      <p:pic>
        <p:nvPicPr>
          <p:cNvPr id="24" name="Picture 2" descr="Marcus Muehlbauer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863298" y="3312879"/>
            <a:ext cx="1189863" cy="1371600"/>
          </a:xfrm>
          <a:prstGeom prst="rect">
            <a:avLst/>
          </a:prstGeom>
          <a:noFill/>
        </p:spPr>
      </p:pic>
      <p:sp>
        <p:nvSpPr>
          <p:cNvPr id="25" name="Rectangle 24"/>
          <p:cNvSpPr/>
          <p:nvPr/>
        </p:nvSpPr>
        <p:spPr>
          <a:xfrm>
            <a:off x="4634697" y="3005104"/>
            <a:ext cx="1665841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Marcus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Muhlbauer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4" descr="http://endeavors.unc.edu/sites/default/files/imagecache/display/photos/christian_jobin_donn_young_web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63696" y="3312879"/>
            <a:ext cx="1836144" cy="1219200"/>
          </a:xfrm>
          <a:prstGeom prst="rect">
            <a:avLst/>
          </a:prstGeom>
          <a:noFill/>
        </p:spPr>
      </p:pic>
      <p:sp>
        <p:nvSpPr>
          <p:cNvPr id="27" name="Rectangle 26"/>
          <p:cNvSpPr/>
          <p:nvPr/>
        </p:nvSpPr>
        <p:spPr>
          <a:xfrm>
            <a:off x="8292296" y="3005104"/>
            <a:ext cx="1369286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Christian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Jobin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362" name="Picture 2" descr="gordon-larsen_penny_201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534401" y="1828800"/>
            <a:ext cx="904875" cy="1095376"/>
          </a:xfrm>
          <a:prstGeom prst="rect">
            <a:avLst/>
          </a:prstGeom>
          <a:noFill/>
        </p:spPr>
      </p:pic>
      <p:sp>
        <p:nvSpPr>
          <p:cNvPr id="28" name="Rectangle 27"/>
          <p:cNvSpPr/>
          <p:nvPr/>
        </p:nvSpPr>
        <p:spPr>
          <a:xfrm>
            <a:off x="8001001" y="1447801"/>
            <a:ext cx="19447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Penny Gordon-Larsen</a:t>
            </a:r>
          </a:p>
        </p:txBody>
      </p:sp>
      <p:pic>
        <p:nvPicPr>
          <p:cNvPr id="15364" name="Picture 4" descr="howard_annie_green_200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629401" y="1752600"/>
            <a:ext cx="904875" cy="1095376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6068201" y="1444824"/>
            <a:ext cx="18565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Annie Green Howard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74787" y="1808045"/>
            <a:ext cx="1247775" cy="1042259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4427304" y="1464846"/>
            <a:ext cx="14991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Kathryn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Winglee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10"/>
          <p:cNvSpPr txBox="1">
            <a:spLocks noChangeArrowheads="1"/>
          </p:cNvSpPr>
          <p:nvPr/>
        </p:nvSpPr>
        <p:spPr bwMode="auto">
          <a:xfrm>
            <a:off x="7213600" y="381000"/>
            <a:ext cx="3661067" cy="1471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USC</a:t>
            </a:r>
            <a:r>
              <a:rPr lang="en-US" sz="1400" dirty="0">
                <a:latin typeface="Arial"/>
                <a:cs typeface="Arial"/>
              </a:rPr>
              <a:t>		</a:t>
            </a:r>
            <a:r>
              <a:rPr lang="en-US" sz="1400" u="sng" dirty="0">
                <a:latin typeface="Arial"/>
                <a:cs typeface="Arial"/>
              </a:rPr>
              <a:t>Vanderbilt University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Tanya L </a:t>
            </a:r>
            <a:r>
              <a:rPr lang="en-US" sz="1400" dirty="0" err="1">
                <a:latin typeface="Arial"/>
                <a:cs typeface="Arial"/>
              </a:rPr>
              <a:t>Alderete</a:t>
            </a:r>
            <a:r>
              <a:rPr lang="en-US" sz="1400" dirty="0">
                <a:latin typeface="Arial"/>
                <a:cs typeface="Arial"/>
              </a:rPr>
              <a:t>	Martha J. </a:t>
            </a:r>
            <a:r>
              <a:rPr lang="en-US" sz="1400" dirty="0" err="1">
                <a:latin typeface="Arial"/>
                <a:cs typeface="Arial"/>
              </a:rPr>
              <a:t>Shrubsole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Michael Goran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Emily Noble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Scott </a:t>
            </a:r>
            <a:r>
              <a:rPr lang="en-US" sz="1400" dirty="0" err="1">
                <a:latin typeface="Arial"/>
                <a:cs typeface="Arial"/>
              </a:rPr>
              <a:t>Kanoski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885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721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78" y="279401"/>
            <a:ext cx="5491023" cy="64188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7513" y="505978"/>
            <a:ext cx="5709064" cy="8372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5769342" y="1569582"/>
            <a:ext cx="564109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Initial analysis: 503 metadata variables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375041" y="1907784"/>
            <a:ext cx="0" cy="632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99200" y="2534085"/>
            <a:ext cx="334258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69 significant at 10% FDR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45337" y="3037213"/>
            <a:ext cx="4501553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26 have analog in replication cohort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22373" y="3446398"/>
            <a:ext cx="6192593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24 of these are significant </a:t>
            </a:r>
          </a:p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(but effect sizes in replicate cohort drop to &lt;&lt; .01)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80407" y="4713616"/>
            <a:ext cx="5370381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Power estimates suggests &gt; </a:t>
            </a:r>
            <a:r>
              <a:rPr lang="en-US" sz="2133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1600 subjects</a:t>
            </a:r>
          </a:p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needed to power BMI study…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22385" y="6495476"/>
            <a:ext cx="7066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Gwen </a:t>
            </a:r>
            <a:r>
              <a:rPr lang="en-US" sz="1400" dirty="0" err="1"/>
              <a:t>Falony</a:t>
            </a:r>
            <a:r>
              <a:rPr lang="en-US" sz="1400" dirty="0"/>
              <a:t> et al. Population-level analysis of gut microbiome variation -</a:t>
            </a:r>
            <a:r>
              <a:rPr lang="en-US" sz="1400" i="1" dirty="0"/>
              <a:t>Science </a:t>
            </a:r>
            <a:r>
              <a:rPr lang="en-US" sz="1400" dirty="0"/>
              <a:t> 29 Apr 2016</a:t>
            </a:r>
            <a:r>
              <a:rPr lang="en-US" sz="2400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1" y="-25400"/>
            <a:ext cx="10725885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solidFill>
                  <a:srgbClr val="FF0000"/>
                </a:solidFill>
              </a:rPr>
              <a:t>Microbial community composition and gene content is poorly associated with healthy variation</a:t>
            </a:r>
          </a:p>
        </p:txBody>
      </p:sp>
    </p:spTree>
    <p:extLst>
      <p:ext uri="{BB962C8B-B14F-4D97-AF65-F5344CB8AC3E}">
        <p14:creationId xmlns:p14="http://schemas.microsoft.com/office/powerpoint/2010/main" val="1032326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1727201" y="76200"/>
            <a:ext cx="1101344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/>
              <a:t>Replicability </a:t>
            </a:r>
            <a:r>
              <a:rPr lang="en-US" sz="2667" dirty="0">
                <a:solidFill>
                  <a:srgbClr val="FF0000"/>
                </a:solidFill>
              </a:rPr>
              <a:t>across studies </a:t>
            </a:r>
            <a:r>
              <a:rPr lang="en-US" sz="2667" dirty="0"/>
              <a:t>appears especially poor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082040"/>
            <a:ext cx="10642600" cy="4038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3200" y="5969001"/>
            <a:ext cx="1168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Sze and </a:t>
            </a:r>
            <a:r>
              <a:rPr lang="en-US" sz="2400" dirty="0" err="1"/>
              <a:t>Schloss</a:t>
            </a:r>
            <a:r>
              <a:rPr lang="en-US" sz="2400" dirty="0"/>
              <a:t> - </a:t>
            </a:r>
            <a:r>
              <a:rPr lang="en-US" sz="2400" b="1" dirty="0"/>
              <a:t>Looking for a Signal in the Noise: Revisiting Obesity and the Microbiome</a:t>
            </a:r>
            <a:r>
              <a:rPr lang="en-US" sz="2400" dirty="0"/>
              <a:t>– </a:t>
            </a:r>
            <a:r>
              <a:rPr lang="en-US" sz="2400" dirty="0" err="1"/>
              <a:t>mbio</a:t>
            </a:r>
            <a:r>
              <a:rPr lang="en-US" sz="2400" dirty="0"/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452030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941AE2-0005-4AA1-906A-AC804C38D5A7}"/>
              </a:ext>
            </a:extLst>
          </p:cNvPr>
          <p:cNvSpPr txBox="1"/>
          <p:nvPr/>
        </p:nvSpPr>
        <p:spPr>
          <a:xfrm>
            <a:off x="381000" y="314960"/>
            <a:ext cx="11696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Small effect sizes are hard to tell from negative results at reasonable sample sizes…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086567-1098-45CB-A605-9D18DE36F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967" y="904240"/>
            <a:ext cx="6508965" cy="5730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BFD3BE-4148-4216-A335-AE846B7BC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200" y="3828637"/>
            <a:ext cx="5011724" cy="1408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FDCF98-795C-4C29-9040-F7B924C52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5577494"/>
            <a:ext cx="6791960" cy="63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8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02" y="897452"/>
            <a:ext cx="6298932" cy="48132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4136" y="268680"/>
            <a:ext cx="12285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Within a pipeline, inference performed on WGS and 16S can produce very similar results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9562" y="897452"/>
            <a:ext cx="5260765" cy="1439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0661" y="2666258"/>
            <a:ext cx="2662918" cy="361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223" y="2361458"/>
            <a:ext cx="1828800" cy="304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80863" y="302820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Supplementary table 7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3270" y="3466096"/>
            <a:ext cx="4249753" cy="12453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3323" y="4922512"/>
            <a:ext cx="5129645" cy="157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93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14816" y="538619"/>
            <a:ext cx="43957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Consulting: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	Salix Corporation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	Second Genome</a:t>
            </a:r>
          </a:p>
        </p:txBody>
      </p:sp>
    </p:spTree>
    <p:extLst>
      <p:ext uri="{BB962C8B-B14F-4D97-AF65-F5344CB8AC3E}">
        <p14:creationId xmlns:p14="http://schemas.microsoft.com/office/powerpoint/2010/main" val="410013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AB7697-D1F8-47AB-BE99-43CD8CB52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491" y="558800"/>
            <a:ext cx="6990829" cy="56367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8CCF9CE-CCA7-4FAB-BCEC-2E99BC73F41F}"/>
              </a:ext>
            </a:extLst>
          </p:cNvPr>
          <p:cNvSpPr/>
          <p:nvPr/>
        </p:nvSpPr>
        <p:spPr>
          <a:xfrm>
            <a:off x="330200" y="6336437"/>
            <a:ext cx="127660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An Aberrant Microbiota is not Strongly Associated with Incidental Colonic Diverticulosis  </a:t>
            </a:r>
            <a:r>
              <a:rPr lang="en-US" sz="1200" dirty="0" err="1"/>
              <a:t>Roshonda</a:t>
            </a:r>
            <a:r>
              <a:rPr lang="en-US" sz="1200" dirty="0"/>
              <a:t> B. Jones, Anthony A. Fodor, Anne F. Peery, Matthew C. B. </a:t>
            </a:r>
            <a:r>
              <a:rPr lang="en-US" sz="1200" dirty="0" err="1"/>
              <a:t>Tsilimigras</a:t>
            </a:r>
            <a:r>
              <a:rPr lang="en-US" sz="1200" dirty="0"/>
              <a:t>, Kathryn </a:t>
            </a:r>
            <a:r>
              <a:rPr lang="en-US" sz="1200" dirty="0" err="1"/>
              <a:t>Winglee</a:t>
            </a:r>
            <a:r>
              <a:rPr lang="en-US" sz="1200" dirty="0"/>
              <a:t>, Amber </a:t>
            </a:r>
            <a:r>
              <a:rPr lang="en-US" sz="1200" dirty="0" err="1"/>
              <a:t>McCoy,Michael</a:t>
            </a:r>
            <a:r>
              <a:rPr lang="en-US" sz="1200" dirty="0"/>
              <a:t> </a:t>
            </a:r>
            <a:r>
              <a:rPr lang="en-US" sz="1200" dirty="0" err="1"/>
              <a:t>Sioda</a:t>
            </a:r>
            <a:r>
              <a:rPr lang="en-US" sz="1200" dirty="0"/>
              <a:t> ,Robert S. Sandler, Temitope O. Keku2.  In revision.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A4730-251F-4D08-AD90-7F0871999A6E}"/>
              </a:ext>
            </a:extLst>
          </p:cNvPr>
          <p:cNvSpPr txBox="1"/>
          <p:nvPr/>
        </p:nvSpPr>
        <p:spPr>
          <a:xfrm>
            <a:off x="2595880" y="167640"/>
            <a:ext cx="7448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 case-control study in Colonic Diverticulosis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95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91A6CC-E818-4072-81F7-F8E0540DB150}"/>
              </a:ext>
            </a:extLst>
          </p:cNvPr>
          <p:cNvSpPr txBox="1"/>
          <p:nvPr/>
        </p:nvSpPr>
        <p:spPr>
          <a:xfrm>
            <a:off x="3336172" y="2795038"/>
            <a:ext cx="5237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</a:rPr>
              <a:t>How reliable are our measurements?</a:t>
            </a:r>
            <a:endParaRPr lang="en-US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81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AE22BA-B997-4C86-859A-D671EBB1C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5474"/>
            <a:ext cx="12192000" cy="50359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5F1297-AA5F-4ACC-BE4F-BCF9930121CC}"/>
              </a:ext>
            </a:extLst>
          </p:cNvPr>
          <p:cNvSpPr txBox="1"/>
          <p:nvPr/>
        </p:nvSpPr>
        <p:spPr>
          <a:xfrm>
            <a:off x="685799" y="158268"/>
            <a:ext cx="10925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Within a pipeline, PCR and extraction steps can be highly replicable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06E8D3-8133-4E19-9FF1-5EB4FD2233ED}"/>
              </a:ext>
            </a:extLst>
          </p:cNvPr>
          <p:cNvSpPr/>
          <p:nvPr/>
        </p:nvSpPr>
        <p:spPr>
          <a:xfrm>
            <a:off x="392209" y="6123387"/>
            <a:ext cx="115622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Rifaximin Treatment is Associated With Small, Transient Decreases in Multiple Taxa in the Human Gut Microbial Community.  Fodor et al.  In </a:t>
            </a:r>
            <a:r>
              <a:rPr lang="en-US" dirty="0" smtClean="0"/>
              <a:t>press, </a:t>
            </a:r>
            <a:r>
              <a:rPr lang="en-US" dirty="0"/>
              <a:t>Gut Microbes</a:t>
            </a:r>
          </a:p>
        </p:txBody>
      </p:sp>
    </p:spTree>
    <p:extLst>
      <p:ext uri="{BB962C8B-B14F-4D97-AF65-F5344CB8AC3E}">
        <p14:creationId xmlns:p14="http://schemas.microsoft.com/office/powerpoint/2010/main" val="88901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80AFB2-43CE-4A20-A6CC-C3428EE8D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729" y="1042147"/>
            <a:ext cx="8630906" cy="50056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F3C542-1FA1-46D4-93E4-B462EA058E52}"/>
              </a:ext>
            </a:extLst>
          </p:cNvPr>
          <p:cNvSpPr txBox="1"/>
          <p:nvPr/>
        </p:nvSpPr>
        <p:spPr>
          <a:xfrm flipH="1">
            <a:off x="4288268" y="6119766"/>
            <a:ext cx="4459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Relative Abundance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74537F-D59D-4F9C-9C59-7598673FBF3A}"/>
              </a:ext>
            </a:extLst>
          </p:cNvPr>
          <p:cNvSpPr txBox="1"/>
          <p:nvPr/>
        </p:nvSpPr>
        <p:spPr>
          <a:xfrm rot="16200000" flipH="1">
            <a:off x="-1134071" y="2114757"/>
            <a:ext cx="4459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Correlation Coefficient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9938F7-783F-4F0E-9868-81933C10AF03}"/>
              </a:ext>
            </a:extLst>
          </p:cNvPr>
          <p:cNvSpPr txBox="1"/>
          <p:nvPr/>
        </p:nvSpPr>
        <p:spPr>
          <a:xfrm flipH="1">
            <a:off x="1126671" y="124230"/>
            <a:ext cx="10289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Within a batch, reproducibility can be very high for non-rare taxa</a:t>
            </a:r>
          </a:p>
        </p:txBody>
      </p:sp>
      <p:sp>
        <p:nvSpPr>
          <p:cNvPr id="2" name="Rectangle 1"/>
          <p:cNvSpPr/>
          <p:nvPr/>
        </p:nvSpPr>
        <p:spPr>
          <a:xfrm>
            <a:off x="1463731" y="1672345"/>
            <a:ext cx="446805" cy="3745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93598" y="1630807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75517" y="2418638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60020" y="3224550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91015" y="4014967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88432" y="4818292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09248" y="5831866"/>
            <a:ext cx="7563173" cy="338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704014" y="5707896"/>
            <a:ext cx="883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09540" y="5705316"/>
            <a:ext cx="883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48644" y="5705313"/>
            <a:ext cx="883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-3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49747" y="5689815"/>
            <a:ext cx="883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-4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19844" y="5705313"/>
            <a:ext cx="883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-5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002857" y="5702732"/>
            <a:ext cx="883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-6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41966" y="5718227"/>
            <a:ext cx="883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-7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019076" y="5718231"/>
            <a:ext cx="883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-8</a:t>
            </a:r>
          </a:p>
        </p:txBody>
      </p:sp>
    </p:spTree>
    <p:extLst>
      <p:ext uri="{BB962C8B-B14F-4D97-AF65-F5344CB8AC3E}">
        <p14:creationId xmlns:p14="http://schemas.microsoft.com/office/powerpoint/2010/main" val="261279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1A36AEB-B073-E045-A99C-EF367FDAF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D99E6-D8E3-604D-90CC-04F68AADA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44" y="365760"/>
            <a:ext cx="11117558" cy="62543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F2E1CA-72BA-4154-A51E-C916E34939B0}"/>
              </a:ext>
            </a:extLst>
          </p:cNvPr>
          <p:cNvSpPr txBox="1"/>
          <p:nvPr/>
        </p:nvSpPr>
        <p:spPr>
          <a:xfrm>
            <a:off x="182880" y="91440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Every analysis can be a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18403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61543B-3A14-47E5-BFA5-3C76EBF1C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3865"/>
            <a:ext cx="12192000" cy="56882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E9A608-F1A9-439D-83C6-9BED83939880}"/>
              </a:ext>
            </a:extLst>
          </p:cNvPr>
          <p:cNvSpPr txBox="1"/>
          <p:nvPr/>
        </p:nvSpPr>
        <p:spPr>
          <a:xfrm>
            <a:off x="1995047" y="208837"/>
            <a:ext cx="7745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Batch effects can be pronounced in microbiome studies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A3D7C4-C0FC-473F-9620-33FDB33C0E67}"/>
              </a:ext>
            </a:extLst>
          </p:cNvPr>
          <p:cNvSpPr/>
          <p:nvPr/>
        </p:nvSpPr>
        <p:spPr>
          <a:xfrm>
            <a:off x="392209" y="6123387"/>
            <a:ext cx="115622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Rifaximin Treatment is Associated With Small, Transient Decreases in Multiple Taxa in the Human Gut Microbial Community.  Fodor et al.  In </a:t>
            </a:r>
            <a:r>
              <a:rPr lang="en-US" dirty="0" smtClean="0"/>
              <a:t>press, </a:t>
            </a:r>
            <a:r>
              <a:rPr lang="en-US" dirty="0"/>
              <a:t>Gut Microbes</a:t>
            </a:r>
          </a:p>
        </p:txBody>
      </p:sp>
    </p:spTree>
    <p:extLst>
      <p:ext uri="{BB962C8B-B14F-4D97-AF65-F5344CB8AC3E}">
        <p14:creationId xmlns:p14="http://schemas.microsoft.com/office/powerpoint/2010/main" val="198335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69CEB9-3AA3-45D1-9776-21BD1187C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60" y="329968"/>
            <a:ext cx="7823200" cy="25754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5712EF-C854-44F6-8419-6A3068BC6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6360" y="3429000"/>
            <a:ext cx="12192000" cy="176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6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C5F516-4142-4D47-B113-DC38DC77683A}"/>
              </a:ext>
            </a:extLst>
          </p:cNvPr>
          <p:cNvSpPr txBox="1"/>
          <p:nvPr/>
        </p:nvSpPr>
        <p:spPr>
          <a:xfrm>
            <a:off x="1554480" y="113152"/>
            <a:ext cx="8674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Inference can (hopefully) survive across batch effects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306D3A-A00F-4020-963F-84865EF1D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376" y="744602"/>
            <a:ext cx="7452986" cy="606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4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14" y="271462"/>
            <a:ext cx="10967148" cy="21409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1451" y="3617373"/>
            <a:ext cx="2850549" cy="24332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48" y="2766605"/>
            <a:ext cx="9253743" cy="204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5" y="465053"/>
            <a:ext cx="12048329" cy="618866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425845" y="6533489"/>
            <a:ext cx="6096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dvOT9b311414.B"/>
              </a:rPr>
              <a:t>Gastroenterology 2016;151:1113</a:t>
            </a:r>
            <a:r>
              <a:rPr lang="en-US" dirty="0">
                <a:solidFill>
                  <a:srgbClr val="000000"/>
                </a:solidFill>
                <a:latin typeface="AdvOT9b311414.B+20"/>
              </a:rPr>
              <a:t>–</a:t>
            </a:r>
            <a:r>
              <a:rPr lang="en-US" dirty="0">
                <a:solidFill>
                  <a:srgbClr val="000000"/>
                </a:solidFill>
                <a:latin typeface="AdvOT9b311414.B"/>
              </a:rPr>
              <a:t>1121</a:t>
            </a:r>
          </a:p>
          <a:p>
            <a:r>
              <a:rPr lang="en-US" sz="800" dirty="0">
                <a:solidFill>
                  <a:srgbClr val="FFFFFF"/>
                </a:solidFill>
                <a:latin typeface="AdvOT26268059.B"/>
              </a:rPr>
              <a:t>CLINICAL 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14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65129" y="87683"/>
            <a:ext cx="9430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Rifaximin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does not substantially re-arrange the microbial community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483" y="561874"/>
            <a:ext cx="6969387" cy="616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80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10" y="909100"/>
            <a:ext cx="11793253" cy="49924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64505" y="231732"/>
            <a:ext cx="10352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Rifaximin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has modest, transient effects on multiple gut microbes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88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34" y="504837"/>
            <a:ext cx="10880263" cy="50414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90181" y="-18788"/>
            <a:ext cx="9765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Rifaximin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reduces abdominal pain scores relative to placebo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425845" y="5475042"/>
            <a:ext cx="6096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dvOT9b311414.B"/>
              </a:rPr>
              <a:t>Gastroenterology 2016;151:1113</a:t>
            </a:r>
            <a:r>
              <a:rPr lang="en-US" dirty="0">
                <a:solidFill>
                  <a:srgbClr val="000000"/>
                </a:solidFill>
                <a:latin typeface="AdvOT9b311414.B+20"/>
              </a:rPr>
              <a:t>–</a:t>
            </a:r>
            <a:r>
              <a:rPr lang="en-US" dirty="0">
                <a:solidFill>
                  <a:srgbClr val="000000"/>
                </a:solidFill>
                <a:latin typeface="AdvOT9b311414.B"/>
              </a:rPr>
              <a:t>1121</a:t>
            </a:r>
          </a:p>
          <a:p>
            <a:r>
              <a:rPr lang="en-US" sz="800" dirty="0">
                <a:solidFill>
                  <a:srgbClr val="FFFFFF"/>
                </a:solidFill>
                <a:latin typeface="AdvOT26268059.B"/>
              </a:rPr>
              <a:t>CLINICAL AT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53017" y="6269277"/>
            <a:ext cx="8416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What is the impact of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Rifaximin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on the microbial community?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787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ditorial-fig1final-32p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83690" y="304800"/>
            <a:ext cx="4703310" cy="63284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13456" y="6633211"/>
            <a:ext cx="2873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itchFamily="34" charset="0"/>
                <a:cs typeface="Arial" pitchFamily="34" charset="0"/>
              </a:rPr>
              <a:t>Fodor &amp; Talley. Gastroenterology.  2011</a:t>
            </a:r>
          </a:p>
        </p:txBody>
      </p:sp>
      <p:pic>
        <p:nvPicPr>
          <p:cNvPr id="4" name="Picture 3" descr="Nov-cover-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6400" y="765810"/>
            <a:ext cx="3854577" cy="5105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3838" y="0"/>
            <a:ext cx="9909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Is there a link between the action of </a:t>
            </a:r>
            <a:r>
              <a:rPr lang="en-US" dirty="0" err="1" smtClean="0">
                <a:solidFill>
                  <a:srgbClr val="FF0000"/>
                </a:solidFill>
              </a:rPr>
              <a:t>rifaximin</a:t>
            </a:r>
            <a:r>
              <a:rPr lang="en-US" dirty="0" smtClean="0">
                <a:solidFill>
                  <a:srgbClr val="FF0000"/>
                </a:solidFill>
              </a:rPr>
              <a:t> and the changes it produced in the microbial community?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75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65" y="280937"/>
            <a:ext cx="8642959" cy="66396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97692" y="50105"/>
            <a:ext cx="7237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Power analyses can be used to guide future studies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356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1509</TotalTime>
  <Words>840</Words>
  <Application>Microsoft Office PowerPoint</Application>
  <PresentationFormat>Widescreen</PresentationFormat>
  <Paragraphs>166</Paragraphs>
  <Slides>27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AdvOT26268059.B</vt:lpstr>
      <vt:lpstr>AdvOT9b311414.B</vt:lpstr>
      <vt:lpstr>AdvOT9b311414.B+20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afodor</dc:creator>
  <cp:lastModifiedBy>Fodor, Anthony</cp:lastModifiedBy>
  <cp:revision>162</cp:revision>
  <dcterms:created xsi:type="dcterms:W3CDTF">2018-02-08T19:54:19Z</dcterms:created>
  <dcterms:modified xsi:type="dcterms:W3CDTF">2018-05-15T01:09:06Z</dcterms:modified>
</cp:coreProperties>
</file>